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Average"/>
      <p:regular r:id="rId29"/>
    </p:embeddedFont>
    <p:embeddedFont>
      <p:font typeface="Oswald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verag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swald-bold.fntdata"/><Relationship Id="rId30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3c7f5c3f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3c7f5c3f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26a67abe2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226a67abe2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26a67abe2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226a67abe2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6322dd2a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26322dd2a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26322dd2a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26322dd2a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26322dd2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26322dd2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6c21af14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26c21af14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26322dd2a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26322dd2a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26322dd2a1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26322dd2a1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26322dd2a1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26322dd2a1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6c21af14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26c21af14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226a67abe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226a67abe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26322dd2a1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26322dd2a1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26322dd2a1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26322dd2a1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6c21af14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26c21af14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6c21af14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26c21af14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226a67abe2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226a67abe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26a67abe2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26a67abe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226a67abe2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226a67abe2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226a67abe2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226a67abe2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226a67abe2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226a67abe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26a67abe2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26a67abe2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226a67abe2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226a67abe2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44134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ght wood table top" id="59" name="Google Shape;59;p13" title="Background photo C"/>
          <p:cNvPicPr preferRelativeResize="0"/>
          <p:nvPr/>
        </p:nvPicPr>
        <p:blipFill rotWithShape="1">
          <a:blip r:embed="rId3">
            <a:alphaModFix amt="88000"/>
          </a:blip>
          <a:srcRect b="2865" l="0" r="0" t="10554"/>
          <a:stretch/>
        </p:blipFill>
        <p:spPr>
          <a:xfrm>
            <a:off x="0" y="125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rk wood table top" id="60" name="Google Shape;60;p13" title="Background photo A"/>
          <p:cNvPicPr preferRelativeResize="0"/>
          <p:nvPr/>
        </p:nvPicPr>
        <p:blipFill rotWithShape="1">
          <a:blip r:embed="rId4">
            <a:alphaModFix amt="94000"/>
          </a:blip>
          <a:srcRect b="7541" l="0" r="0" t="7532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" name="Google Shape;61;p13"/>
          <p:cNvCxnSpPr/>
          <p:nvPr/>
        </p:nvCxnSpPr>
        <p:spPr>
          <a:xfrm>
            <a:off x="593140" y="603530"/>
            <a:ext cx="80235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Blue checkered tablecloth on the bottom-left-hand corner" id="62" name="Google Shape;62;p13" title="Tablecloth A"/>
          <p:cNvPicPr preferRelativeResize="0"/>
          <p:nvPr/>
        </p:nvPicPr>
        <p:blipFill rotWithShape="1">
          <a:blip r:embed="rId5">
            <a:alphaModFix/>
          </a:blip>
          <a:srcRect b="35653" l="39249" r="-25286" t="-2010"/>
          <a:stretch/>
        </p:blipFill>
        <p:spPr>
          <a:xfrm>
            <a:off x="0" y="2284375"/>
            <a:ext cx="2409626" cy="2859127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>
            <p:ph idx="4294967295" type="ctrTitle"/>
          </p:nvPr>
        </p:nvSpPr>
        <p:spPr>
          <a:xfrm>
            <a:off x="1042953" y="872550"/>
            <a:ext cx="2338800" cy="28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</a:rPr>
              <a:t>Spanish Bakery in Data</a:t>
            </a:r>
            <a:endParaRPr sz="5200">
              <a:solidFill>
                <a:srgbClr val="FFFFFF"/>
              </a:solidFill>
            </a:endParaRPr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41175" y="964875"/>
            <a:ext cx="5226374" cy="348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of Daily Sales Value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017725"/>
            <a:ext cx="8520600" cy="36957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624" y="1094775"/>
            <a:ext cx="8078149" cy="35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Busiest Day of the Week? (across entire data range)</a:t>
            </a:r>
            <a:endParaRPr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1440175" y="1152475"/>
            <a:ext cx="6210600" cy="31809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925" y="1204175"/>
            <a:ext cx="5772150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Busiest Day of the Week? </a:t>
            </a:r>
            <a:r>
              <a:rPr lang="en"/>
              <a:t>Including</a:t>
            </a:r>
            <a:r>
              <a:rPr lang="en"/>
              <a:t> Gross Sales</a:t>
            </a:r>
            <a:endParaRPr/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1440175" y="1152475"/>
            <a:ext cx="6210600" cy="31809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150" y="1257025"/>
            <a:ext cx="5829300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Busiest Day of the Week? Relative to Maximum</a:t>
            </a:r>
            <a:endParaRPr/>
          </a:p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1440175" y="1152475"/>
            <a:ext cx="6210600" cy="31809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0825" y="1180825"/>
            <a:ext cx="5829300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</a:t>
            </a:r>
            <a:endParaRPr/>
          </a:p>
        </p:txBody>
      </p:sp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frequently have ~€210 daily sales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Dynamic operating: could close after making high 200’s as it’s less likely  to make more.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Busiest &amp; most profitable day : Saturday, by a significant amount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Sunday is the least busy or profitable day: 75% less sales compared to Saturday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Is there a reason? </a:t>
            </a:r>
            <a:r>
              <a:rPr lang="en"/>
              <a:t>Could this be improved?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not…. Could close on Sunday without losing too many sales!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Investigate Sunday Sales</a:t>
            </a:r>
            <a:endParaRPr/>
          </a:p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311700" y="1152475"/>
            <a:ext cx="444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shows they are open all day Sundays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is the sum of all Sunday sales.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Therefore there was ~11 sales after 6pm for the whole year.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Closing after 2pm would cost the business 22 sales per year.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Could advertise Sunday openings to boost sales,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or close and get your sundays back!</a:t>
            </a:r>
            <a:endParaRPr/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4350" y="1350150"/>
            <a:ext cx="3600450" cy="2647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/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Busiest Time of Day: hourly distribution   (all sales)</a:t>
            </a:r>
            <a:endParaRPr/>
          </a:p>
        </p:txBody>
      </p:sp>
      <p:sp>
        <p:nvSpPr>
          <p:cNvPr id="164" name="Google Shape;164;p28"/>
          <p:cNvSpPr txBox="1"/>
          <p:nvPr>
            <p:ph idx="1" type="body"/>
          </p:nvPr>
        </p:nvSpPr>
        <p:spPr>
          <a:xfrm>
            <a:off x="2622500" y="1152475"/>
            <a:ext cx="4128300" cy="27432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488" y="1247775"/>
            <a:ext cx="3629025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Busiest Time of Day: hourly distribution   </a:t>
            </a:r>
            <a:endParaRPr/>
          </a:p>
        </p:txBody>
      </p:sp>
      <p:sp>
        <p:nvSpPr>
          <p:cNvPr id="171" name="Google Shape;171;p29"/>
          <p:cNvSpPr txBox="1"/>
          <p:nvPr>
            <p:ph idx="1" type="body"/>
          </p:nvPr>
        </p:nvSpPr>
        <p:spPr>
          <a:xfrm>
            <a:off x="1738050" y="1152500"/>
            <a:ext cx="5667900" cy="27222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72" name="Google Shape;1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5950" y="1728425"/>
            <a:ext cx="2317700" cy="1686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1975" y="1757200"/>
            <a:ext cx="2317700" cy="168670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 txBox="1"/>
          <p:nvPr/>
        </p:nvSpPr>
        <p:spPr>
          <a:xfrm>
            <a:off x="3082150" y="1357000"/>
            <a:ext cx="6816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July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5" name="Google Shape;175;p29"/>
          <p:cNvSpPr txBox="1"/>
          <p:nvPr/>
        </p:nvSpPr>
        <p:spPr>
          <a:xfrm>
            <a:off x="5602450" y="1381775"/>
            <a:ext cx="8949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August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6" name="Google Shape;176;p29"/>
          <p:cNvSpPr txBox="1"/>
          <p:nvPr/>
        </p:nvSpPr>
        <p:spPr>
          <a:xfrm>
            <a:off x="398625" y="4076225"/>
            <a:ext cx="831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</a:t>
            </a:r>
            <a:endParaRPr/>
          </a:p>
        </p:txBody>
      </p:sp>
      <p:sp>
        <p:nvSpPr>
          <p:cNvPr id="182" name="Google Shape;18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Compared to other months, July and August: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Have sales in extended opening hours - until 8pm!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Show no sales between 2pm and 4pm: indicating they may be closed! Spanish </a:t>
            </a:r>
            <a:r>
              <a:rPr lang="en"/>
              <a:t>Siesta</a:t>
            </a:r>
            <a:r>
              <a:rPr lang="en"/>
              <a:t>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General lower sales number than other months. </a:t>
            </a:r>
            <a:r>
              <a:rPr lang="en"/>
              <a:t>Significantly</a:t>
            </a:r>
            <a:r>
              <a:rPr lang="en"/>
              <a:t> lower!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this the chicken or egg?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don’t know. Would now talk to the client to ask operational questions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 closed </a:t>
            </a:r>
            <a:r>
              <a:rPr lang="en"/>
              <a:t>completely</a:t>
            </a:r>
            <a:r>
              <a:rPr lang="en"/>
              <a:t> for</a:t>
            </a:r>
            <a:r>
              <a:rPr lang="en"/>
              <a:t> July &amp; August you would lose: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€1,553.71  or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3.88% of the datasets’s sales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Extended opening hours in July &amp; August do not appear worthwhile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Consider product changes in summertime. Sell Ice creams perhaps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/>
          <p:nvPr/>
        </p:nvSpPr>
        <p:spPr>
          <a:xfrm>
            <a:off x="4822025" y="1324450"/>
            <a:ext cx="3831900" cy="2919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distribution of sales by day of month- July &amp; August</a:t>
            </a:r>
            <a:endParaRPr/>
          </a:p>
        </p:txBody>
      </p:sp>
      <p:sp>
        <p:nvSpPr>
          <p:cNvPr id="189" name="Google Shape;189;p31"/>
          <p:cNvSpPr txBox="1"/>
          <p:nvPr>
            <p:ph idx="1" type="body"/>
          </p:nvPr>
        </p:nvSpPr>
        <p:spPr>
          <a:xfrm>
            <a:off x="311700" y="1152475"/>
            <a:ext cx="413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Investigation into daily openings.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 most but not all days in july and August.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Could be Spanish public holidays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Still not the complete answer as July &amp; August sales are ~4x less than adjacent months june &amp; september.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Discussion with client required.</a:t>
            </a:r>
            <a:endParaRPr/>
          </a:p>
        </p:txBody>
      </p:sp>
      <p:pic>
        <p:nvPicPr>
          <p:cNvPr id="190" name="Google Shape;1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3100" y="1453025"/>
            <a:ext cx="3600450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Data from a Real Business</a:t>
            </a:r>
            <a:endParaRPr/>
          </a:p>
        </p:txBody>
      </p:sp>
      <p:sp>
        <p:nvSpPr>
          <p:cNvPr id="70" name="Google Shape;70;p14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Prices changed to protect business details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Drink Sales Analysis: Distribution by month</a:t>
            </a:r>
            <a:endParaRPr/>
          </a:p>
        </p:txBody>
      </p:sp>
      <p:sp>
        <p:nvSpPr>
          <p:cNvPr id="196" name="Google Shape;196;p32"/>
          <p:cNvSpPr txBox="1"/>
          <p:nvPr>
            <p:ph idx="1" type="body"/>
          </p:nvPr>
        </p:nvSpPr>
        <p:spPr>
          <a:xfrm>
            <a:off x="2639425" y="1152500"/>
            <a:ext cx="3975900" cy="27222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97" name="Google Shape;197;p32"/>
          <p:cNvSpPr txBox="1"/>
          <p:nvPr/>
        </p:nvSpPr>
        <p:spPr>
          <a:xfrm>
            <a:off x="398625" y="4076225"/>
            <a:ext cx="831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98" name="Google Shape;1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2725" y="1247775"/>
            <a:ext cx="3638550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Drink Sales</a:t>
            </a:r>
            <a:endParaRPr/>
          </a:p>
        </p:txBody>
      </p:sp>
      <p:sp>
        <p:nvSpPr>
          <p:cNvPr id="204" name="Google Shape;20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Max drinks sales </a:t>
            </a:r>
            <a:r>
              <a:rPr lang="en"/>
              <a:t>occurred</a:t>
            </a:r>
            <a:r>
              <a:rPr lang="en"/>
              <a:t> in July (UK summer!) : 14 sold… this is not many.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July had 257 overall sales, 14 drinks sold.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seems odd, as cold drinks are offered for sale. Further investigation point.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Closing statements</a:t>
            </a:r>
            <a:endParaRPr/>
          </a:p>
        </p:txBody>
      </p:sp>
      <p:sp>
        <p:nvSpPr>
          <p:cNvPr id="210" name="Google Shape;210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Business is doing well! Sales trend is increasing well over time.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Consider </a:t>
            </a:r>
            <a:r>
              <a:rPr lang="en"/>
              <a:t>business</a:t>
            </a:r>
            <a:r>
              <a:rPr lang="en"/>
              <a:t> reasons why sales are 4 times less in July/August.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Consider closing in July/August for life balance :).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Conversely consider offering more summer products in July / August.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Very minimal drinks were sold. Question why, or the drinks setup.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Coffee is not sold? Missing a trick here!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Remarks</a:t>
            </a:r>
            <a:endParaRPr/>
          </a:p>
        </p:txBody>
      </p:sp>
      <p:sp>
        <p:nvSpPr>
          <p:cNvPr id="216" name="Google Shape;216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data was sourced from an “Upwork” job.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didn’t get the Upwork job, but I did the analysis anyway.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Price data was changed by a factor to make it different to original data.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to Know your Data!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Sales Data: Quantities, Sales Values, Taxes, Categories of products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9275 Rows of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Row represents one item as part of a sale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Sales spanning: </a:t>
            </a:r>
            <a:r>
              <a:rPr lang="en"/>
              <a:t>From  2021-MAY-30  to  2022-MARCH-09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Let’s do some exploring…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Basics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 of total sales:	 	€40,095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Value of sales taxes:	€2,550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Sales - tax:			€37,545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How many items sold?	10,334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How many sales? 		5756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How many returns? 	149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popular Items? 				Number of items sold by category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152475"/>
            <a:ext cx="397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“Magdalenas dulces”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Chocolate                 1331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Pistacho                  1262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Naturale                  1081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Praline                    965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4501725" y="1240600"/>
            <a:ext cx="397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Magdalenas dulces     6737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Patisserie             830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Magdalenas saladas     254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Bebidas                 56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*Discrepancy from previous 10k items sold!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…some items are not categorised.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These items seem to be Magdelenas bundle packs.</a:t>
            </a:r>
            <a:endParaRPr/>
          </a:p>
        </p:txBody>
      </p:sp>
      <p:cxnSp>
        <p:nvCxnSpPr>
          <p:cNvPr id="90" name="Google Shape;90;p17"/>
          <p:cNvCxnSpPr/>
          <p:nvPr/>
        </p:nvCxnSpPr>
        <p:spPr>
          <a:xfrm>
            <a:off x="4217675" y="604350"/>
            <a:ext cx="38700" cy="336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Stats per Sale							Stats per Day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152475"/>
            <a:ext cx="408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Average sale Value: 		€6.96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Max sale:					€145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Median:					€5.8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25%     value				€2.91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75%     value  				€8.90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4572000" y="1152475"/>
            <a:ext cx="408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Average daily sales: 		€217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Max </a:t>
            </a:r>
            <a:r>
              <a:rPr lang="en"/>
              <a:t>daily sales: </a:t>
            </a:r>
            <a:r>
              <a:rPr lang="en"/>
              <a:t>			€790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Median:					€198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25%     value				€111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75%     value  				€280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cxnSp>
        <p:nvCxnSpPr>
          <p:cNvPr id="98" name="Google Shape;98;p18"/>
          <p:cNvCxnSpPr/>
          <p:nvPr/>
        </p:nvCxnSpPr>
        <p:spPr>
          <a:xfrm>
            <a:off x="4473900" y="501475"/>
            <a:ext cx="12900" cy="331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" name="Google Shape;99;p18"/>
          <p:cNvSpPr txBox="1"/>
          <p:nvPr/>
        </p:nvSpPr>
        <p:spPr>
          <a:xfrm>
            <a:off x="4572000" y="3163925"/>
            <a:ext cx="4200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€790 day was </a:t>
            </a: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attributed</a:t>
            </a: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to one huge sale.</a:t>
            </a:r>
            <a:b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</a:b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Is an outlier, but a valid sale too!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Monthly Sales (€)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000" y="1017725"/>
            <a:ext cx="792000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Monthly Items Sold </a:t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000" y="1017725"/>
            <a:ext cx="792000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Monthly Data Insights</a:t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Significant decreases in March, May, July &amp; August.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Did they close?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Was there covid restrictions?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Supply crisis?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set is real but no client contact. Have no insight into how the business operates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Potentially can investigate this as the sales time granulates down to the minute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for May starts at the end of the month - reason for lower May sales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for March ends on the 9th - reason for a lower March sales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Generally, sales trend is increasing which means… Keep doing what you’re doing!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